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73" r:id="rId11"/>
    <p:sldId id="264" r:id="rId12"/>
    <p:sldId id="267" r:id="rId13"/>
    <p:sldId id="269" r:id="rId14"/>
    <p:sldId id="265" r:id="rId15"/>
    <p:sldId id="266" r:id="rId16"/>
    <p:sldId id="270" r:id="rId17"/>
    <p:sldId id="275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194" autoAdjust="0"/>
  </p:normalViewPr>
  <p:slideViewPr>
    <p:cSldViewPr snapToGrid="0">
      <p:cViewPr varScale="1">
        <p:scale>
          <a:sx n="100" d="100"/>
          <a:sy n="100" d="100"/>
        </p:scale>
        <p:origin x="3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85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55332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908009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44513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625578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30403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44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3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2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15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6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4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74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80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824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50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sychologytoday.com/us/basics/attachmen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EEEu1HEtU0?list=PLoudsQo1uYbgrAqJmM0EbHF8YaufNl4N9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5ovIJ3dsNk?feature=oembe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mi.org/NAMI/media/NAMI-Media/Infographics/GeneralMHFacts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AF714-747D-B855-7002-BA27BB3E1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539" y="249960"/>
            <a:ext cx="8915399" cy="839932"/>
          </a:xfrm>
        </p:spPr>
        <p:txBody>
          <a:bodyPr>
            <a:normAutofit fontScale="90000"/>
          </a:bodyPr>
          <a:lstStyle/>
          <a:p>
            <a:r>
              <a:rPr lang="en-US" dirty="0"/>
              <a:t>Trauma &amp; Stigma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60FDDB-8248-985C-5331-2DEACC9930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Western Mass CIT-TTAC</a:t>
            </a:r>
          </a:p>
        </p:txBody>
      </p:sp>
      <p:pic>
        <p:nvPicPr>
          <p:cNvPr id="5" name="Picture 4" descr="A person holding a sign&#10;&#10;Description automatically generated">
            <a:extLst>
              <a:ext uri="{FF2B5EF4-FFF2-40B4-BE49-F238E27FC236}">
                <a16:creationId xmlns:a16="http://schemas.microsoft.com/office/drawing/2014/main" id="{39A64CC3-BAF0-1967-16E1-EB0BF7BE3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326" y="1089892"/>
            <a:ext cx="4801957" cy="505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73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Content Placeholder 4" descr="A poster with text and pictures of a brain&#10;&#10;Description automatically generated">
            <a:extLst>
              <a:ext uri="{FF2B5EF4-FFF2-40B4-BE49-F238E27FC236}">
                <a16:creationId xmlns:a16="http://schemas.microsoft.com/office/drawing/2014/main" id="{BC480A43-4BA5-9193-DB0A-6C4432D50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520" y="56168"/>
            <a:ext cx="8653806" cy="6740130"/>
          </a:xfrm>
          <a:prstGeom prst="rect">
            <a:avLst/>
          </a:prstGeom>
        </p:spPr>
      </p:pic>
      <p:sp>
        <p:nvSpPr>
          <p:cNvPr id="16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42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C968D-055B-3363-B633-15A263472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493" y="63278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Trauma &amp; Brain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D4074-BABE-88AA-6404-534FB39FD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896" y="1344168"/>
            <a:ext cx="10738104" cy="5513832"/>
          </a:xfrm>
        </p:spPr>
        <p:txBody>
          <a:bodyPr>
            <a:normAutofit/>
          </a:bodyPr>
          <a:lstStyle/>
          <a:p>
            <a:r>
              <a:rPr lang="en-US" sz="1600" b="1" u="sng" dirty="0"/>
              <a:t>Lizard Brain</a:t>
            </a:r>
          </a:p>
          <a:p>
            <a:pPr lvl="1"/>
            <a:r>
              <a:rPr lang="en-US" dirty="0">
                <a:solidFill>
                  <a:srgbClr val="2C2D30"/>
                </a:solidFill>
                <a:latin typeface="Proxima Nova Regular"/>
              </a:rPr>
              <a:t>B</a:t>
            </a:r>
            <a:r>
              <a:rPr lang="en-US" b="0" i="0" dirty="0">
                <a:solidFill>
                  <a:srgbClr val="2C2D30"/>
                </a:solidFill>
                <a:effectLst/>
                <a:latin typeface="Proxima Nova Regular"/>
              </a:rPr>
              <a:t>rain stem and cerebellum. It operates on instinct and is responsible for the survival-related functions of the of the body. – Think heart rate, body temperature, and fight or flight responses</a:t>
            </a:r>
          </a:p>
          <a:p>
            <a:r>
              <a:rPr lang="en-US" sz="1600" b="1" u="sng" dirty="0"/>
              <a:t>Mammalian Brain</a:t>
            </a:r>
          </a:p>
          <a:p>
            <a:pPr lvl="1"/>
            <a:r>
              <a:rPr lang="en-US" dirty="0">
                <a:solidFill>
                  <a:srgbClr val="2C2D30"/>
                </a:solidFill>
                <a:latin typeface="Proxima Nova Regular"/>
              </a:rPr>
              <a:t>This is</a:t>
            </a:r>
            <a:r>
              <a:rPr lang="en-US" b="0" i="0" dirty="0">
                <a:solidFill>
                  <a:srgbClr val="2C2D30"/>
                </a:solidFill>
                <a:effectLst/>
                <a:latin typeface="Proxima Nova Regular"/>
              </a:rPr>
              <a:t> the emotional brain; it is responsible for our emotional and relational experiences.</a:t>
            </a:r>
          </a:p>
          <a:p>
            <a:pPr lvl="1"/>
            <a:r>
              <a:rPr lang="en-US" dirty="0">
                <a:solidFill>
                  <a:srgbClr val="2C2D30"/>
                </a:solidFill>
                <a:latin typeface="Proxima Nova Regular"/>
              </a:rPr>
              <a:t>It is </a:t>
            </a:r>
            <a:r>
              <a:rPr lang="en-US" b="0" i="0" dirty="0">
                <a:solidFill>
                  <a:srgbClr val="2C2D30"/>
                </a:solidFill>
                <a:effectLst/>
                <a:latin typeface="Proxima Nova Regular"/>
              </a:rPr>
              <a:t>responsible for us feeling drawn towards or away from things and for holding emotional memories of our experiences. </a:t>
            </a:r>
          </a:p>
          <a:p>
            <a:pPr lvl="1"/>
            <a:r>
              <a:rPr lang="en-US" b="0" i="0" dirty="0">
                <a:solidFill>
                  <a:srgbClr val="2C2D30"/>
                </a:solidFill>
                <a:effectLst/>
                <a:latin typeface="Proxima Nova Regular"/>
              </a:rPr>
              <a:t>These experiences of shared pleasure or pain are also encoded as nonverbal memories of </a:t>
            </a:r>
            <a:r>
              <a:rPr lang="en-US" b="0" i="0" u="sng" strike="noStrike" dirty="0">
                <a:effectLst/>
                <a:latin typeface="Proxima Nova Regular"/>
                <a:hlinkClick r:id="rId2" tooltip="Psychology Today looks at attachmen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attachment</a:t>
            </a:r>
            <a:r>
              <a:rPr lang="en-US" b="0" i="0" dirty="0">
                <a:solidFill>
                  <a:srgbClr val="2C2D30"/>
                </a:solidFill>
                <a:effectLst/>
                <a:latin typeface="Proxima Nova Regular"/>
              </a:rPr>
              <a:t> experiences, laying down templates for expectations of future relationships</a:t>
            </a:r>
          </a:p>
          <a:p>
            <a:r>
              <a:rPr lang="en-US" sz="1600" b="1" u="sng" dirty="0"/>
              <a:t>Human Brain</a:t>
            </a:r>
          </a:p>
          <a:p>
            <a:pPr lvl="1"/>
            <a:r>
              <a:rPr lang="en-US" dirty="0">
                <a:latin typeface="Proxima Nova Regular"/>
              </a:rPr>
              <a:t>This is t</a:t>
            </a:r>
            <a:r>
              <a:rPr lang="en-US" b="0" i="0" dirty="0">
                <a:effectLst/>
                <a:latin typeface="Proxima Nova Regular"/>
              </a:rPr>
              <a:t>he frontal cortex, the front structure of our brain.</a:t>
            </a:r>
          </a:p>
          <a:p>
            <a:pPr lvl="1"/>
            <a:r>
              <a:rPr lang="en-US" b="0" i="0" dirty="0">
                <a:effectLst/>
                <a:latin typeface="Proxima Nova Regular"/>
              </a:rPr>
              <a:t>It contains almost all of our language/communication abilities. This part of the brain processes information in an explicit, direct, logical, analytical, and linear fashion.</a:t>
            </a:r>
          </a:p>
          <a:p>
            <a:pPr lvl="1"/>
            <a:r>
              <a:rPr lang="en-US" b="1" dirty="0">
                <a:solidFill>
                  <a:srgbClr val="2C2D30"/>
                </a:solidFill>
                <a:latin typeface="Proxima Nova Regular"/>
              </a:rPr>
              <a:t>This is the part of the brain that is “offline” when someone is experiencing a trauma response. </a:t>
            </a:r>
            <a:endParaRPr lang="en-US" b="0" i="0" dirty="0">
              <a:effectLst/>
              <a:latin typeface="Proxima Nova Regular"/>
            </a:endParaRPr>
          </a:p>
          <a:p>
            <a:pPr lvl="1"/>
            <a:r>
              <a:rPr lang="en-US" b="1" dirty="0">
                <a:solidFill>
                  <a:srgbClr val="2C2D30"/>
                </a:solidFill>
                <a:latin typeface="Proxima Nova Regular"/>
              </a:rPr>
              <a:t>This part of the brain is not fully developed until around age 25. This is the youngest part of our brain both on an individual and an evolution basis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204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F68549-2539-FB6E-41C2-0556ABD1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176054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Abuse and Survival Needs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AD3824-A7FA-B145-0662-A98F674949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Physical abuse</a:t>
            </a:r>
          </a:p>
          <a:p>
            <a:endParaRPr lang="en-US" dirty="0"/>
          </a:p>
          <a:p>
            <a:r>
              <a:rPr lang="en-US" dirty="0"/>
              <a:t>Sexual abuse</a:t>
            </a:r>
          </a:p>
          <a:p>
            <a:endParaRPr lang="en-US" dirty="0"/>
          </a:p>
          <a:p>
            <a:r>
              <a:rPr lang="en-US" dirty="0"/>
              <a:t>Emotional/mental abuse</a:t>
            </a:r>
          </a:p>
          <a:p>
            <a:endParaRPr lang="en-US" dirty="0"/>
          </a:p>
          <a:p>
            <a:r>
              <a:rPr lang="en-US" dirty="0"/>
              <a:t>Neglect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F948BF-7485-9506-7176-8DBA255E56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Food </a:t>
            </a:r>
          </a:p>
          <a:p>
            <a:endParaRPr lang="en-US" dirty="0"/>
          </a:p>
          <a:p>
            <a:r>
              <a:rPr lang="en-US" dirty="0"/>
              <a:t>Water</a:t>
            </a:r>
          </a:p>
          <a:p>
            <a:endParaRPr lang="en-US" dirty="0"/>
          </a:p>
          <a:p>
            <a:r>
              <a:rPr lang="en-US" dirty="0"/>
              <a:t>Shelter</a:t>
            </a:r>
          </a:p>
          <a:p>
            <a:endParaRPr lang="en-US" dirty="0"/>
          </a:p>
          <a:p>
            <a:r>
              <a:rPr lang="en-US" dirty="0"/>
              <a:t>Sex</a:t>
            </a:r>
          </a:p>
          <a:p>
            <a:endParaRPr lang="en-US" b="1" i="1" dirty="0"/>
          </a:p>
          <a:p>
            <a:r>
              <a:rPr lang="en-US" b="1" i="1" dirty="0"/>
              <a:t>Attachment/Connection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1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4880-E651-C7EE-5D55-D9DDAAC3F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Harlow's Horrifying Monkey Experiments">
            <a:hlinkClick r:id="" action="ppaction://media"/>
            <a:extLst>
              <a:ext uri="{FF2B5EF4-FFF2-40B4-BE49-F238E27FC236}">
                <a16:creationId xmlns:a16="http://schemas.microsoft.com/office/drawing/2014/main" id="{B52155EA-13A0-B3C9-A1AA-957D8FF656B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2880" y="0"/>
            <a:ext cx="12009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6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ABD6F-517B-5FD6-4884-F50066F0A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643" y="159574"/>
            <a:ext cx="5122652" cy="125989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Types of Trauma Responses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0A9B8-D272-BA59-55EA-ADA0C5505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593" y="1848096"/>
            <a:ext cx="6290752" cy="48503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i="0" u="none" strike="noStrike" dirty="0">
                <a:effectLst/>
              </a:rPr>
              <a:t>Involuntary responses, reactions or behaviors, that one may engage in during times of high and or chronic/toxic stress. These involuntary responses can be from “real” or perceived threats. </a:t>
            </a:r>
            <a:endParaRPr lang="en-US" b="0" dirty="0">
              <a:effectLst/>
            </a:endParaRPr>
          </a:p>
          <a:p>
            <a:pPr lvl="1">
              <a:lnSpc>
                <a:spcPct val="90000"/>
              </a:lnSpc>
            </a:pPr>
            <a:r>
              <a:rPr lang="en-US" b="1" u="sng" dirty="0"/>
              <a:t>Fight </a:t>
            </a:r>
            <a:r>
              <a:rPr lang="en-US" dirty="0"/>
              <a:t>–aggression, yelling, sometimes disorganized, communication may feel “all over the place”</a:t>
            </a:r>
          </a:p>
          <a:p>
            <a:pPr lvl="1">
              <a:lnSpc>
                <a:spcPct val="90000"/>
              </a:lnSpc>
            </a:pPr>
            <a:r>
              <a:rPr lang="en-US" b="1" u="sng" dirty="0"/>
              <a:t>Flight</a:t>
            </a:r>
            <a:r>
              <a:rPr lang="en-US" dirty="0"/>
              <a:t> – running, avoiding, changing topic of conversation</a:t>
            </a:r>
          </a:p>
          <a:p>
            <a:pPr lvl="1">
              <a:lnSpc>
                <a:spcPct val="90000"/>
              </a:lnSpc>
            </a:pPr>
            <a:r>
              <a:rPr lang="en-US" b="1" u="sng" dirty="0"/>
              <a:t>Freeze </a:t>
            </a:r>
            <a:r>
              <a:rPr lang="en-US" dirty="0"/>
              <a:t>– numbing, shutting down, not speaking or answering questions</a:t>
            </a:r>
          </a:p>
          <a:p>
            <a:pPr lvl="1">
              <a:lnSpc>
                <a:spcPct val="90000"/>
              </a:lnSpc>
            </a:pPr>
            <a:r>
              <a:rPr lang="en-US" b="1" u="sng" dirty="0"/>
              <a:t>Appease</a:t>
            </a:r>
            <a:r>
              <a:rPr lang="en-US" dirty="0"/>
              <a:t> –overly compliant 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5" name="Picture 4" descr="A group of circles with text&#10;&#10;Description automatically generated">
            <a:extLst>
              <a:ext uri="{FF2B5EF4-FFF2-40B4-BE49-F238E27FC236}">
                <a16:creationId xmlns:a16="http://schemas.microsoft.com/office/drawing/2014/main" id="{B01F2308-F040-8589-9514-39D5EDDE3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059" y="352875"/>
            <a:ext cx="5348022" cy="5247747"/>
          </a:xfrm>
          <a:prstGeom prst="rect">
            <a:avLst/>
          </a:prstGeom>
        </p:spPr>
      </p:pic>
      <p:sp>
        <p:nvSpPr>
          <p:cNvPr id="14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07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3CD5B-35EC-0C22-2151-6E96FFDA5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109728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Adverse Childhood Experiences (ACE’s)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AC8A7-5D4C-310E-31E1-8BFBE2D942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1905000"/>
            <a:ext cx="4313864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household member, insulted, humiliated, or put you down in a way that scared you OR acted in a way that made you afraid that you might be physically hurt </a:t>
            </a:r>
          </a:p>
          <a:p>
            <a:r>
              <a:rPr lang="en-US" dirty="0"/>
              <a:t>Someone touched your private parts or asked you to touch their private parts in a sexual way that was unwanted, against your will, or made you feel uncomfortable </a:t>
            </a:r>
          </a:p>
          <a:p>
            <a:r>
              <a:rPr lang="en-US" dirty="0"/>
              <a:t>Someone pushed, grabbed, slapped or threw something at you OR you were hit so hard that you were injured or had marks </a:t>
            </a:r>
          </a:p>
          <a:p>
            <a:r>
              <a:rPr lang="en-US" dirty="0"/>
              <a:t>You lived with someone who had a problem with drinking/drugs  You often felt unsupported, unloved and/or unprotected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50FD6-655C-898C-A7BB-B79FB6057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1905000"/>
            <a:ext cx="4313864" cy="4843272"/>
          </a:xfrm>
        </p:spPr>
        <p:txBody>
          <a:bodyPr>
            <a:normAutofit lnSpcReduction="10000"/>
          </a:bodyPr>
          <a:lstStyle/>
          <a:p>
            <a:r>
              <a:rPr lang="en-US" sz="1900" dirty="0"/>
              <a:t>You have been in foster care </a:t>
            </a:r>
          </a:p>
          <a:p>
            <a:r>
              <a:rPr lang="en-US" sz="1900" dirty="0"/>
              <a:t>You have experienced harassment or bullying at school </a:t>
            </a:r>
          </a:p>
          <a:p>
            <a:r>
              <a:rPr lang="en-US" sz="1900" dirty="0"/>
              <a:t>You have lived with a parent or guardian who died </a:t>
            </a:r>
          </a:p>
          <a:p>
            <a:r>
              <a:rPr lang="en-US" sz="1900" dirty="0"/>
              <a:t>You have been separated from your primary caregiver through deportation or immigration </a:t>
            </a:r>
          </a:p>
          <a:p>
            <a:r>
              <a:rPr lang="en-US" sz="1900" dirty="0"/>
              <a:t>More than once, you went without food, clothing, a place to live, or had no one to protect you </a:t>
            </a:r>
          </a:p>
          <a:p>
            <a:r>
              <a:rPr lang="en-US" sz="1900" dirty="0"/>
              <a:t>You have often seen or heard violence in the neighborhood or in your school neighborhood </a:t>
            </a:r>
          </a:p>
          <a:p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815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0B35C-5B5D-6D52-1404-CC0514D89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How childhood trauma affects health across a lifetime | Nadine Burke Harris | TED">
            <a:hlinkClick r:id="" action="ppaction://media"/>
            <a:extLst>
              <a:ext uri="{FF2B5EF4-FFF2-40B4-BE49-F238E27FC236}">
                <a16:creationId xmlns:a16="http://schemas.microsoft.com/office/drawing/2014/main" id="{2F57379A-D7AC-E7AD-E2F4-A0B0081F49A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2880" y="0"/>
            <a:ext cx="11914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6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oster with text and icons&#10;&#10;Description automatically generated with medium confidence">
            <a:extLst>
              <a:ext uri="{FF2B5EF4-FFF2-40B4-BE49-F238E27FC236}">
                <a16:creationId xmlns:a16="http://schemas.microsoft.com/office/drawing/2014/main" id="{E1C825AC-4D71-E167-E159-12FA525165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28901" y="85724"/>
            <a:ext cx="9153524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837CA13-E84E-0FA0-B47E-685D2005B5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" y="0"/>
            <a:ext cx="120456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528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33323-FB5A-519C-066F-09F5C1496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148622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4E85F-109B-7BE2-D0EE-4D4CB8377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99616"/>
            <a:ext cx="9297988" cy="5102352"/>
          </a:xfrm>
        </p:spPr>
        <p:txBody>
          <a:bodyPr>
            <a:normAutofit/>
          </a:bodyPr>
          <a:lstStyle/>
          <a:p>
            <a:r>
              <a:rPr lang="en-US" sz="2800" dirty="0"/>
              <a:t>Participants will be able to identify to identify stigma and how it affects those living with mental illness</a:t>
            </a:r>
          </a:p>
          <a:p>
            <a:r>
              <a:rPr lang="en-US" sz="2800" dirty="0"/>
              <a:t>Participants will be able to identify how the brain operates under prolonged stress</a:t>
            </a:r>
          </a:p>
          <a:p>
            <a:r>
              <a:rPr lang="en-US" sz="2800" dirty="0"/>
              <a:t>Participants will be able to identify trauma response and what they look like</a:t>
            </a:r>
          </a:p>
          <a:p>
            <a:r>
              <a:rPr lang="en-US" sz="2800" dirty="0"/>
              <a:t>Participants will be able to identify practical approaches to utilize when speaking with someone who is in crisis.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597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FDE26-8FA8-9EBE-F7F5-61CEA7B3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629" y="121190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Some Facts and Experiences of those with Mental Illness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D6490-4AF4-915C-8223-2B055D3C0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824" y="1508760"/>
            <a:ext cx="9692640" cy="5029200"/>
          </a:xfrm>
        </p:spPr>
        <p:txBody>
          <a:bodyPr/>
          <a:lstStyle/>
          <a:p>
            <a:r>
              <a:rPr lang="en-US" sz="2400" b="0" i="0" dirty="0">
                <a:effectLst/>
                <a:latin typeface="Roboto" panose="020F0502020204030204" pitchFamily="2" charset="0"/>
              </a:rPr>
              <a:t>Around 60% of adults with a mental health illness don’t receive care – </a:t>
            </a:r>
            <a:r>
              <a:rPr lang="en-US" sz="2400" b="0" i="0" u="none" strike="noStrike" dirty="0">
                <a:effectLst/>
                <a:latin typeface="Roboto" panose="020F05020202040302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NAMI</a:t>
            </a:r>
            <a:endParaRPr lang="en-US" sz="2400" b="0" i="0" u="none" strike="noStrike" dirty="0">
              <a:effectLst/>
              <a:latin typeface="Roboto" panose="020F0502020204030204" pitchFamily="2" charset="0"/>
            </a:endParaRPr>
          </a:p>
          <a:p>
            <a:r>
              <a:rPr lang="en-US" sz="2400" b="0" i="0" dirty="0">
                <a:effectLst/>
                <a:latin typeface="Roboto" panose="020F0502020204030204" pitchFamily="2" charset="0"/>
              </a:rPr>
              <a:t>It takes on average 11 years from the start of a mental health symptoms to when someone receives treatment</a:t>
            </a:r>
          </a:p>
          <a:p>
            <a:r>
              <a:rPr lang="en-US" sz="2400" b="0" i="0" dirty="0">
                <a:effectLst/>
                <a:latin typeface="Google Sans"/>
              </a:rPr>
              <a:t>Approximately 68% of women and 57% of men with mental health problems are parents. The most common mental health problems experienced during pregnancy and after birth are anxiety, depression and post-traumatic stress disorder (PTSD).  (Mental Health Foundation)</a:t>
            </a:r>
          </a:p>
          <a:p>
            <a:r>
              <a:rPr lang="en-US" sz="2400" i="0" dirty="0">
                <a:effectLst/>
              </a:rPr>
              <a:t>Nearly 50% of all mental illnesses begin in childhood before the age of 14 years, (national institute of health)</a:t>
            </a:r>
          </a:p>
          <a:p>
            <a:r>
              <a:rPr lang="en-US" sz="2400" b="1" dirty="0">
                <a:solidFill>
                  <a:srgbClr val="5F6368"/>
                </a:solidFill>
                <a:latin typeface="Roboto" panose="02000000000000000000" pitchFamily="2" charset="0"/>
              </a:rPr>
              <a:t>M</a:t>
            </a:r>
            <a:r>
              <a:rPr lang="en-US" sz="2400" b="1" i="0" dirty="0">
                <a:solidFill>
                  <a:srgbClr val="5F6368"/>
                </a:solidFill>
                <a:effectLst/>
                <a:latin typeface="Roboto" panose="02000000000000000000" pitchFamily="2" charset="0"/>
              </a:rPr>
              <a:t>ore than one in five U.S. adults live with a mental illness (57.8 million in 2021</a:t>
            </a:r>
            <a:r>
              <a:rPr lang="en-US" sz="2400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).</a:t>
            </a:r>
            <a:r>
              <a:rPr lang="en-US" sz="2400" b="0" dirty="0">
                <a:solidFill>
                  <a:srgbClr val="4D5156"/>
                </a:solidFill>
                <a:latin typeface="Roboto" panose="02000000000000000000" pitchFamily="2" charset="0"/>
              </a:rPr>
              <a:t> (NAMI)</a:t>
            </a:r>
            <a:endParaRPr lang="en-US" sz="2400" dirty="0"/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effectLst/>
              <a:latin typeface="Roboto" panose="020F0502020204030204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167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8D20A-6E0B-B15F-5075-3DD40D71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341" y="84614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STIGMA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F3A38-A2FF-00F2-4554-86110F2A8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08760"/>
            <a:ext cx="9416860" cy="5349240"/>
          </a:xfrm>
        </p:spPr>
        <p:txBody>
          <a:bodyPr/>
          <a:lstStyle/>
          <a:p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Myth: People with mental health conditions are more</a:t>
            </a:r>
            <a:r>
              <a:rPr lang="en-US" sz="28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violent.</a:t>
            </a:r>
            <a:endParaRPr lang="en-US" sz="2800" dirty="0">
              <a:solidFill>
                <a:srgbClr val="202124"/>
              </a:solidFill>
              <a:latin typeface="Google Sans"/>
            </a:endParaRPr>
          </a:p>
          <a:p>
            <a:endParaRPr lang="en-US" sz="2800" b="0" i="0" dirty="0">
              <a:solidFill>
                <a:srgbClr val="202124"/>
              </a:solidFill>
              <a:effectLst/>
              <a:latin typeface="Google Sans"/>
            </a:endParaRPr>
          </a:p>
          <a:p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Only 3%–5% of violent acts can be attributed to individuals living with a serious mental illness. In fact, </a:t>
            </a:r>
            <a:r>
              <a:rPr lang="en-US" sz="2800" b="0" i="0" dirty="0">
                <a:solidFill>
                  <a:srgbClr val="040C28"/>
                </a:solidFill>
                <a:effectLst/>
                <a:latin typeface="Google Sans"/>
              </a:rPr>
              <a:t>people with severe mental illnesses are over 10 times more likely to be victims of a violent crime than the general population</a:t>
            </a:r>
          </a:p>
          <a:p>
            <a:endParaRPr lang="en-US" sz="2800" dirty="0">
              <a:solidFill>
                <a:srgbClr val="040C28"/>
              </a:solidFill>
              <a:latin typeface="Google Sans"/>
            </a:endParaRPr>
          </a:p>
          <a:p>
            <a:r>
              <a:rPr lang="en-US" sz="2800" dirty="0">
                <a:solidFill>
                  <a:srgbClr val="040C28"/>
                </a:solidFill>
                <a:latin typeface="Google Sans"/>
              </a:rPr>
              <a:t>People with lived experience of Mental Illness report stigma as the number one reason for not seeking treatment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732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119DB-292E-BA94-967E-18EA4B328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Words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CCB46-4BF7-E897-D386-BB0719769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91640"/>
            <a:ext cx="3506788" cy="4219582"/>
          </a:xfrm>
        </p:spPr>
        <p:txBody>
          <a:bodyPr/>
          <a:lstStyle/>
          <a:p>
            <a:r>
              <a:rPr lang="en-US" dirty="0"/>
              <a:t>Let's have fun!  Yell your answers out loud!!!!!!!</a:t>
            </a:r>
          </a:p>
          <a:p>
            <a:pPr lvl="1"/>
            <a:r>
              <a:rPr lang="en-US" dirty="0"/>
              <a:t>Words used to describe someone who has been diagnosed with cancer</a:t>
            </a:r>
          </a:p>
          <a:p>
            <a:pPr lvl="1"/>
            <a:r>
              <a:rPr lang="en-US" dirty="0"/>
              <a:t>Words used to describe someone who has a mental health condition</a:t>
            </a:r>
          </a:p>
        </p:txBody>
      </p:sp>
      <p:pic>
        <p:nvPicPr>
          <p:cNvPr id="5" name="Picture 4" descr="A chalkboard with words on it">
            <a:extLst>
              <a:ext uri="{FF2B5EF4-FFF2-40B4-BE49-F238E27FC236}">
                <a16:creationId xmlns:a16="http://schemas.microsoft.com/office/drawing/2014/main" id="{B5AC7A9B-7881-9930-5CC7-C0F640B10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064" y="1280890"/>
            <a:ext cx="5678424" cy="523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19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B9269-9CB6-24C6-5071-3D4F5375F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166910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Trauma Informed Mindset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DA38F-155C-77DD-9287-57671B330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400" dirty="0">
                <a:solidFill>
                  <a:srgbClr val="FF0000"/>
                </a:solidFill>
              </a:rPr>
              <a:t>What is wrong with you</a:t>
            </a:r>
          </a:p>
          <a:p>
            <a:pPr marL="0" indent="0" algn="ctr">
              <a:buNone/>
            </a:pPr>
            <a:r>
              <a:rPr lang="en-US" sz="5400" dirty="0"/>
              <a:t>To</a:t>
            </a:r>
          </a:p>
          <a:p>
            <a:pPr marL="0" indent="0" algn="ctr">
              <a:buNone/>
            </a:pPr>
            <a:r>
              <a:rPr lang="en-US" sz="5400" dirty="0">
                <a:solidFill>
                  <a:srgbClr val="00B050"/>
                </a:solidFill>
              </a:rPr>
              <a:t>What happened to 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58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DBF2-8606-F9BE-A4CD-03A5EC71B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137160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Let's Talk About Trauma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8D016-1196-5CA8-C389-AC09922BE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864" y="1636776"/>
            <a:ext cx="9765792" cy="5084064"/>
          </a:xfrm>
        </p:spPr>
        <p:txBody>
          <a:bodyPr>
            <a:normAutofit/>
          </a:bodyPr>
          <a:lstStyle/>
          <a:p>
            <a:r>
              <a:rPr lang="en-US" sz="2800" dirty="0"/>
              <a:t>What is trauma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sz="2400" dirty="0"/>
              <a:t>The lasting emotional response that results from living through a distressing event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The effect on your brain’s emotional systems to make you over or under react to situations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Anything which has overloaded our neuro and physical system which we haven’t been able to fully process and or metabolize.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750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8EAD9-BE61-0651-27A3-A1F3EE650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Types of Trauma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A2FF0-73FF-0552-AF61-89BB01467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0008" y="1152144"/>
            <a:ext cx="9674352" cy="5705856"/>
          </a:xfrm>
        </p:spPr>
        <p:txBody>
          <a:bodyPr>
            <a:normAutofit/>
          </a:bodyPr>
          <a:lstStyle/>
          <a:p>
            <a:r>
              <a:rPr lang="en-US" b="1" dirty="0"/>
              <a:t>Single event/Acute trauma</a:t>
            </a:r>
          </a:p>
          <a:p>
            <a:pPr lvl="1"/>
            <a:r>
              <a:rPr lang="en-US" dirty="0"/>
              <a:t>Car accident</a:t>
            </a:r>
          </a:p>
          <a:p>
            <a:pPr lvl="1"/>
            <a:r>
              <a:rPr lang="en-US" dirty="0"/>
              <a:t>House fires</a:t>
            </a:r>
          </a:p>
          <a:p>
            <a:pPr lvl="1"/>
            <a:r>
              <a:rPr lang="en-US" dirty="0"/>
              <a:t>Mugging</a:t>
            </a:r>
          </a:p>
          <a:p>
            <a:pPr lvl="1"/>
            <a:r>
              <a:rPr lang="en-US" dirty="0"/>
              <a:t>Sexual assault</a:t>
            </a:r>
          </a:p>
          <a:p>
            <a:pPr marL="457200" lvl="1" indent="0">
              <a:buNone/>
            </a:pPr>
            <a:endParaRPr lang="en-US" b="1" dirty="0"/>
          </a:p>
          <a:p>
            <a:r>
              <a:rPr lang="en-US" b="1" dirty="0"/>
              <a:t>Chronic Trauma/on-going</a:t>
            </a:r>
          </a:p>
          <a:p>
            <a:pPr lvl="1"/>
            <a:r>
              <a:rPr lang="en-US" dirty="0"/>
              <a:t>War combat</a:t>
            </a:r>
          </a:p>
          <a:p>
            <a:pPr lvl="1"/>
            <a:r>
              <a:rPr lang="en-US" dirty="0"/>
              <a:t>Domestic Violence</a:t>
            </a:r>
          </a:p>
          <a:p>
            <a:pPr lvl="1"/>
            <a:r>
              <a:rPr lang="en-US" dirty="0"/>
              <a:t>Sexual Abuse</a:t>
            </a:r>
          </a:p>
          <a:p>
            <a:pPr lvl="1"/>
            <a:r>
              <a:rPr lang="en-US" dirty="0"/>
              <a:t>Bullying</a:t>
            </a:r>
          </a:p>
          <a:p>
            <a:pPr marL="457200" lvl="1" indent="0">
              <a:buNone/>
            </a:pPr>
            <a:endParaRPr lang="en-US" b="1" dirty="0"/>
          </a:p>
          <a:p>
            <a:r>
              <a:rPr lang="en-US" b="1" dirty="0"/>
              <a:t>Complex Trauma/multiple on-going traumas, generally in the context of interpersonal relationships</a:t>
            </a:r>
          </a:p>
          <a:p>
            <a:endParaRPr lang="en-US" dirty="0"/>
          </a:p>
        </p:txBody>
      </p:sp>
      <p:pic>
        <p:nvPicPr>
          <p:cNvPr id="5" name="Picture 4" descr="A diagram of trauma">
            <a:extLst>
              <a:ext uri="{FF2B5EF4-FFF2-40B4-BE49-F238E27FC236}">
                <a16:creationId xmlns:a16="http://schemas.microsoft.com/office/drawing/2014/main" id="{E8137298-58B9-683B-FD25-9892D5542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092" y="1280890"/>
            <a:ext cx="4757394" cy="392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12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EC9C-0F9C-5970-DB9C-AE0C794AA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485" y="93758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Some Key Factors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B9BB4-73CD-2E28-DFD0-D4567E0C9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552" y="1133856"/>
            <a:ext cx="9875520" cy="5724144"/>
          </a:xfrm>
        </p:spPr>
        <p:txBody>
          <a:bodyPr/>
          <a:lstStyle/>
          <a:p>
            <a:r>
              <a:rPr lang="en-US" sz="2800" dirty="0"/>
              <a:t>What is traumatic isn’t always dramatic</a:t>
            </a:r>
          </a:p>
          <a:p>
            <a:endParaRPr lang="en-US" sz="2800" dirty="0"/>
          </a:p>
          <a:p>
            <a:r>
              <a:rPr lang="en-US" sz="2800" dirty="0"/>
              <a:t>Trauma is stored in the emotional center of our brain and in our bodies.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Trauma is not stored in our language and rational/cognition part of our brain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Trauma is not stored in a linear fashion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8751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151</TotalTime>
  <Words>968</Words>
  <Application>Microsoft Office PowerPoint</Application>
  <PresentationFormat>Widescreen</PresentationFormat>
  <Paragraphs>103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Century Gothic</vt:lpstr>
      <vt:lpstr>Comic Sans MS</vt:lpstr>
      <vt:lpstr>Google Sans</vt:lpstr>
      <vt:lpstr>Proxima Nova Regular</vt:lpstr>
      <vt:lpstr>Roboto</vt:lpstr>
      <vt:lpstr>Wingdings 3</vt:lpstr>
      <vt:lpstr>Wisp</vt:lpstr>
      <vt:lpstr>Trauma &amp; Stigma</vt:lpstr>
      <vt:lpstr>Learning Objectives</vt:lpstr>
      <vt:lpstr>Some Facts and Experiences of those with Mental Illness</vt:lpstr>
      <vt:lpstr>STIGMA</vt:lpstr>
      <vt:lpstr>Words exercise</vt:lpstr>
      <vt:lpstr>Trauma Informed Mindset</vt:lpstr>
      <vt:lpstr>Let's Talk About Trauma</vt:lpstr>
      <vt:lpstr>Types of Trauma</vt:lpstr>
      <vt:lpstr>Some Key Factors to Remember</vt:lpstr>
      <vt:lpstr>PowerPoint Presentation</vt:lpstr>
      <vt:lpstr>Trauma &amp; Brain Science</vt:lpstr>
      <vt:lpstr>Abuse and Survival Needs</vt:lpstr>
      <vt:lpstr>PowerPoint Presentation</vt:lpstr>
      <vt:lpstr>Types of Trauma Responses</vt:lpstr>
      <vt:lpstr>Adverse Childhood Experiences (ACE’s)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 &amp; Stigma</dc:title>
  <dc:creator>Monica Bellucci</dc:creator>
  <cp:lastModifiedBy>Boyle, Cynthia</cp:lastModifiedBy>
  <cp:revision>10</cp:revision>
  <dcterms:created xsi:type="dcterms:W3CDTF">2024-05-29T15:42:08Z</dcterms:created>
  <dcterms:modified xsi:type="dcterms:W3CDTF">2024-05-30T12:34:15Z</dcterms:modified>
</cp:coreProperties>
</file>